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handoutMasterIdLst>
    <p:handoutMasterId r:id="rId19"/>
  </p:handoutMasterIdLst>
  <p:sldIdLst>
    <p:sldId id="272" r:id="rId3"/>
    <p:sldId id="280" r:id="rId4"/>
    <p:sldId id="300" r:id="rId5"/>
    <p:sldId id="309" r:id="rId6"/>
    <p:sldId id="302" r:id="rId7"/>
    <p:sldId id="301" r:id="rId8"/>
    <p:sldId id="310" r:id="rId9"/>
    <p:sldId id="311" r:id="rId10"/>
    <p:sldId id="306" r:id="rId11"/>
    <p:sldId id="304" r:id="rId12"/>
    <p:sldId id="305" r:id="rId13"/>
    <p:sldId id="303" r:id="rId14"/>
    <p:sldId id="298" r:id="rId15"/>
    <p:sldId id="290" r:id="rId16"/>
    <p:sldId id="297" r:id="rId17"/>
    <p:sldId id="299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F75B7"/>
    <a:srgbClr val="3C46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9481" autoAdjust="0"/>
  </p:normalViewPr>
  <p:slideViewPr>
    <p:cSldViewPr snapToGrid="0" snapToObjects="1">
      <p:cViewPr>
        <p:scale>
          <a:sx n="90" d="100"/>
          <a:sy n="90" d="100"/>
        </p:scale>
        <p:origin x="-2160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252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504430587649498"/>
          <c:y val="0.21341463414634193"/>
          <c:w val="0.65746025445890866"/>
          <c:h val="0.456587886498943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NAZIONALITA'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Foglio1!$A$2:$A$4</c:f>
              <c:strCache>
                <c:ptCount val="3"/>
                <c:pt idx="0">
                  <c:v>ITALIA</c:v>
                </c:pt>
                <c:pt idx="1">
                  <c:v>SUD-AMERICA</c:v>
                </c:pt>
                <c:pt idx="2">
                  <c:v>MOLDAVIA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5"/>
  <c:chart>
    <c:title>
      <c:tx>
        <c:rich>
          <a:bodyPr/>
          <a:lstStyle/>
          <a:p>
            <a:pPr>
              <a:defRPr/>
            </a:pPr>
            <a:r>
              <a:rPr lang="it-IT" sz="1600" dirty="0" smtClean="0"/>
              <a:t>CONOSCENZE SPECIFICHE </a:t>
            </a:r>
          </a:p>
          <a:p>
            <a:pPr>
              <a:defRPr/>
            </a:pPr>
            <a:r>
              <a:rPr lang="it-IT" sz="1400" dirty="0" smtClean="0"/>
              <a:t>Scala da 0 a 10</a:t>
            </a:r>
            <a:endParaRPr lang="it-IT" sz="1400" dirty="0"/>
          </a:p>
        </c:rich>
      </c:tx>
      <c:layout>
        <c:manualLayout>
          <c:xMode val="edge"/>
          <c:yMode val="edge"/>
          <c:x val="0.1925455760720664"/>
          <c:y val="6.2616119614261724E-3"/>
        </c:manualLayout>
      </c:layout>
    </c:title>
    <c:plotArea>
      <c:layout>
        <c:manualLayout>
          <c:layoutTarget val="inner"/>
          <c:xMode val="edge"/>
          <c:yMode val="edge"/>
          <c:x val="0.16625497718324983"/>
          <c:y val="0.38343843334238548"/>
          <c:w val="0.68133202099737356"/>
          <c:h val="0.4984459011798306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Foglio1!$A$2:$A$7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0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</c:ser>
        <c:dLbls>
          <c:showVal val="1"/>
        </c:dLbls>
        <c:gapWidth val="75"/>
        <c:axId val="93582848"/>
        <c:axId val="93584384"/>
      </c:barChart>
      <c:catAx>
        <c:axId val="93582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3584384"/>
        <c:crosses val="autoZero"/>
        <c:auto val="1"/>
        <c:lblAlgn val="ctr"/>
        <c:lblOffset val="100"/>
      </c:catAx>
      <c:valAx>
        <c:axId val="935843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3582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5"/>
  <c:chart>
    <c:title>
      <c:tx>
        <c:rich>
          <a:bodyPr/>
          <a:lstStyle/>
          <a:p>
            <a:pPr>
              <a:defRPr/>
            </a:pPr>
            <a:r>
              <a:rPr lang="it-IT" sz="1600" b="1" dirty="0" smtClean="0"/>
              <a:t>AUTONOMIE IN CASA</a:t>
            </a:r>
          </a:p>
          <a:p>
            <a:pPr>
              <a:defRPr/>
            </a:pPr>
            <a:r>
              <a:rPr lang="it-IT" sz="1800" b="1" dirty="0" smtClean="0"/>
              <a:t> </a:t>
            </a:r>
            <a:r>
              <a:rPr lang="it-IT" sz="1400" b="1" dirty="0" smtClean="0"/>
              <a:t>Scala da 0 a 12</a:t>
            </a:r>
            <a:endParaRPr lang="it-IT" sz="1800" dirty="0" smtClean="0"/>
          </a:p>
          <a:p>
            <a:pPr>
              <a:defRPr/>
            </a:pPr>
            <a:endParaRPr lang="it-IT" sz="1600" dirty="0"/>
          </a:p>
        </c:rich>
      </c:tx>
      <c:layout>
        <c:manualLayout>
          <c:xMode val="edge"/>
          <c:yMode val="edge"/>
          <c:x val="0.11678820687186828"/>
          <c:y val="1.5274406488662601E-3"/>
        </c:manualLayout>
      </c:layout>
    </c:title>
    <c:plotArea>
      <c:layout>
        <c:manualLayout>
          <c:layoutTarget val="inner"/>
          <c:xMode val="edge"/>
          <c:yMode val="edge"/>
          <c:x val="0.16625497718324983"/>
          <c:y val="0.38343843334238453"/>
          <c:w val="0.55505322071243457"/>
          <c:h val="0.49844590117982923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Foglio1!$A$2:$A$7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gapWidth val="75"/>
        <c:axId val="93281664"/>
        <c:axId val="93291648"/>
      </c:barChart>
      <c:catAx>
        <c:axId val="93281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3291648"/>
        <c:crosses val="autoZero"/>
        <c:auto val="1"/>
        <c:lblAlgn val="ctr"/>
        <c:lblOffset val="100"/>
      </c:catAx>
      <c:valAx>
        <c:axId val="932916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3281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'Foglio1'!$B$1</c:f>
              <c:strCache>
                <c:ptCount val="1"/>
                <c:pt idx="0">
                  <c:v>laboratorio nutrizionale</c:v>
                </c:pt>
              </c:strCache>
            </c:strRef>
          </c:tx>
          <c:cat>
            <c:strRef>
              <c:f>'Foglio1'!$A$2:$A$7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'Foglio1'!$B$2:$B$7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'Foglio1'!$C$1</c:f>
              <c:strCache>
                <c:ptCount val="1"/>
                <c:pt idx="0">
                  <c:v>laboratorio piante</c:v>
                </c:pt>
              </c:strCache>
            </c:strRef>
          </c:tx>
          <c:cat>
            <c:strRef>
              <c:f>'Foglio1'!$A$2:$A$7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'Foglio1'!$C$2:$C$7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'Foglio1'!$D$1</c:f>
              <c:strCache>
                <c:ptCount val="1"/>
                <c:pt idx="0">
                  <c:v>trekking</c:v>
                </c:pt>
              </c:strCache>
            </c:strRef>
          </c:tx>
          <c:cat>
            <c:strRef>
              <c:f>'Foglio1'!$A$2:$A$7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'Foglio1'!$D$2:$D$7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'Foglio1'!$E$1</c:f>
              <c:strCache>
                <c:ptCount val="1"/>
                <c:pt idx="0">
                  <c:v>laboratorio cavallo</c:v>
                </c:pt>
              </c:strCache>
            </c:strRef>
          </c:tx>
          <c:cat>
            <c:strRef>
              <c:f>'Foglio1'!$A$2:$A$7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'Foglio1'!$E$2:$E$7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ser>
          <c:idx val="4"/>
          <c:order val="4"/>
          <c:tx>
            <c:strRef>
              <c:f>'Foglio1'!$F$1</c:f>
              <c:strCache>
                <c:ptCount val="1"/>
                <c:pt idx="0">
                  <c:v>Quercina</c:v>
                </c:pt>
              </c:strCache>
            </c:strRef>
          </c:tx>
          <c:cat>
            <c:strRef>
              <c:f>'Foglio1'!$A$2:$A$7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'Foglio1'!$F$2:$F$7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5"/>
          <c:order val="5"/>
          <c:tx>
            <c:strRef>
              <c:f>'Foglio1'!$G$1</c:f>
              <c:strCache>
                <c:ptCount val="1"/>
                <c:pt idx="0">
                  <c:v>momenti liberi</c:v>
                </c:pt>
              </c:strCache>
            </c:strRef>
          </c:tx>
          <c:cat>
            <c:strRef>
              <c:f>'Foglio1'!$A$2:$A$7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'Foglio1'!$G$2:$G$7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axId val="145171584"/>
        <c:axId val="145173120"/>
      </c:barChart>
      <c:catAx>
        <c:axId val="145171584"/>
        <c:scaling>
          <c:orientation val="minMax"/>
        </c:scaling>
        <c:axPos val="b"/>
        <c:tickLblPos val="nextTo"/>
        <c:crossAx val="145173120"/>
        <c:crosses val="autoZero"/>
        <c:auto val="1"/>
        <c:lblAlgn val="ctr"/>
        <c:lblOffset val="100"/>
      </c:catAx>
      <c:valAx>
        <c:axId val="145173120"/>
        <c:scaling>
          <c:orientation val="minMax"/>
        </c:scaling>
        <c:axPos val="l"/>
        <c:numFmt formatCode="General" sourceLinked="1"/>
        <c:tickLblPos val="nextTo"/>
        <c:crossAx val="145171584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hart>
    <c:autoTitleDeleted val="1"/>
    <c:plotArea>
      <c:layout>
        <c:manualLayout>
          <c:layoutTarget val="inner"/>
          <c:xMode val="edge"/>
          <c:yMode val="edge"/>
          <c:x val="0.10945619127548366"/>
          <c:y val="0.19805714500200194"/>
          <c:w val="0.68133202099737356"/>
          <c:h val="0.4984459011798306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laboratorio nutrizionale</c:v>
                </c:pt>
              </c:strCache>
            </c:strRef>
          </c:tx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laboratorio piante</c:v>
                </c:pt>
              </c:strCache>
            </c:strRef>
          </c:tx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trekking</c:v>
                </c:pt>
              </c:strCache>
            </c:strRef>
          </c:tx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laboratorio cavallo</c:v>
                </c:pt>
              </c:strCache>
            </c:strRef>
          </c:tx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Foglio1!$E$2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Quercina</c:v>
                </c:pt>
              </c:strCache>
            </c:strRef>
          </c:tx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Foglio1!$F$2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momenti liberi</c:v>
                </c:pt>
              </c:strCache>
            </c:strRef>
          </c:tx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Foglio1!$G$2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dLbls>
          <c:showVal val="1"/>
        </c:dLbls>
        <c:gapWidth val="75"/>
        <c:axId val="145138432"/>
        <c:axId val="145139968"/>
      </c:barChart>
      <c:catAx>
        <c:axId val="145138432"/>
        <c:scaling>
          <c:orientation val="minMax"/>
        </c:scaling>
        <c:axPos val="b"/>
        <c:numFmt formatCode="General" sourceLinked="1"/>
        <c:majorTickMark val="none"/>
        <c:tickLblPos val="nextTo"/>
        <c:crossAx val="145139968"/>
        <c:crosses val="autoZero"/>
        <c:auto val="1"/>
        <c:lblAlgn val="ctr"/>
        <c:lblOffset val="100"/>
      </c:catAx>
      <c:valAx>
        <c:axId val="145139968"/>
        <c:scaling>
          <c:orientation val="minMax"/>
        </c:scaling>
        <c:axPos val="l"/>
        <c:numFmt formatCode="General" sourceLinked="1"/>
        <c:majorTickMark val="none"/>
        <c:tickLblPos val="nextTo"/>
        <c:crossAx val="145138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220630396660534E-2"/>
          <c:y val="0.74111436830774946"/>
          <c:w val="0.88287905729575289"/>
          <c:h val="0.25888561065905014"/>
        </c:manualLayout>
      </c:layout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5"/>
  <c:chart>
    <c:autoTitleDeleted val="1"/>
    <c:plotArea>
      <c:layout>
        <c:manualLayout>
          <c:layoutTarget val="inner"/>
          <c:xMode val="edge"/>
          <c:yMode val="edge"/>
          <c:x val="0.10945619127548359"/>
          <c:y val="0.19805714500200194"/>
          <c:w val="0.68133202099737378"/>
          <c:h val="0.49844590117983001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Prima della vacanza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Foglio1!$A$2:$A$7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6.5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Dopo la vacanza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Foglio1!$A$2:$A$7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9.5</c:v>
                </c:pt>
                <c:pt idx="1">
                  <c:v>8.5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6.5</c:v>
                </c:pt>
              </c:numCache>
            </c:numRef>
          </c:val>
        </c:ser>
        <c:dLbls>
          <c:showVal val="1"/>
        </c:dLbls>
        <c:gapWidth val="75"/>
        <c:axId val="145247616"/>
        <c:axId val="145257600"/>
      </c:barChart>
      <c:catAx>
        <c:axId val="145247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145257600"/>
        <c:crosses val="autoZero"/>
        <c:auto val="1"/>
        <c:lblAlgn val="ctr"/>
        <c:lblOffset val="100"/>
      </c:catAx>
      <c:valAx>
        <c:axId val="1452576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145247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62423681068525"/>
          <c:y val="0.74111441512078025"/>
          <c:w val="0.67263462775284533"/>
          <c:h val="8.630347279351274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hart>
    <c:title>
      <c:tx>
        <c:rich>
          <a:bodyPr/>
          <a:lstStyle/>
          <a:p>
            <a:pPr>
              <a:defRPr/>
            </a:pPr>
            <a:r>
              <a:rPr lang="it-IT" dirty="0"/>
              <a:t>Osservazione Primo giorno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L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5</c:v>
                </c:pt>
                <c:pt idx="1">
                  <c:v>2.2000000000000002</c:v>
                </c:pt>
                <c:pt idx="2">
                  <c:v>3.5</c:v>
                </c:pt>
                <c:pt idx="3">
                  <c:v>2.4</c:v>
                </c:pt>
                <c:pt idx="4">
                  <c:v>2.2999999999999998</c:v>
                </c:pt>
                <c:pt idx="5">
                  <c:v>2</c:v>
                </c:pt>
                <c:pt idx="6">
                  <c:v>1.3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3.4</c:v>
                </c:pt>
                <c:pt idx="2">
                  <c:v>4</c:v>
                </c:pt>
                <c:pt idx="3">
                  <c:v>3.2</c:v>
                </c:pt>
                <c:pt idx="4">
                  <c:v>3.3</c:v>
                </c:pt>
                <c:pt idx="5">
                  <c:v>3.5</c:v>
                </c:pt>
                <c:pt idx="6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Foglio1!$D$2:$D$8</c:f>
              <c:numCache>
                <c:formatCode>General</c:formatCode>
                <c:ptCount val="7"/>
                <c:pt idx="0">
                  <c:v>2.2999999999999998</c:v>
                </c:pt>
                <c:pt idx="1">
                  <c:v>2</c:v>
                </c:pt>
                <c:pt idx="2">
                  <c:v>3.5</c:v>
                </c:pt>
                <c:pt idx="3">
                  <c:v>3</c:v>
                </c:pt>
                <c:pt idx="4">
                  <c:v>3.6</c:v>
                </c:pt>
                <c:pt idx="5">
                  <c:v>2.75</c:v>
                </c:pt>
                <c:pt idx="6">
                  <c:v>3.3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K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Foglio1!$E$2:$E$8</c:f>
              <c:numCache>
                <c:formatCode>General</c:formatCode>
                <c:ptCount val="7"/>
                <c:pt idx="0">
                  <c:v>2.2999999999999998</c:v>
                </c:pt>
                <c:pt idx="1">
                  <c:v>2.6</c:v>
                </c:pt>
                <c:pt idx="2">
                  <c:v>4.5</c:v>
                </c:pt>
                <c:pt idx="3">
                  <c:v>3</c:v>
                </c:pt>
                <c:pt idx="4">
                  <c:v>3.6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J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Foglio1!$F$2:$F$8</c:f>
              <c:numCache>
                <c:formatCode>General</c:formatCode>
                <c:ptCount val="7"/>
                <c:pt idx="0">
                  <c:v>2.2999999999999998</c:v>
                </c:pt>
                <c:pt idx="1">
                  <c:v>2</c:v>
                </c:pt>
                <c:pt idx="2">
                  <c:v>2.5</c:v>
                </c:pt>
                <c:pt idx="3">
                  <c:v>2</c:v>
                </c:pt>
                <c:pt idx="4">
                  <c:v>2.2999999999999998</c:v>
                </c:pt>
                <c:pt idx="5">
                  <c:v>2.25</c:v>
                </c:pt>
                <c:pt idx="6">
                  <c:v>2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Foglio1!$G$2:$G$8</c:f>
              <c:numCache>
                <c:formatCode>General</c:formatCode>
                <c:ptCount val="7"/>
                <c:pt idx="0">
                  <c:v>4</c:v>
                </c:pt>
                <c:pt idx="1">
                  <c:v>3.4</c:v>
                </c:pt>
                <c:pt idx="2">
                  <c:v>3.5</c:v>
                </c:pt>
                <c:pt idx="3">
                  <c:v>3.8</c:v>
                </c:pt>
                <c:pt idx="4">
                  <c:v>3.16</c:v>
                </c:pt>
                <c:pt idx="5">
                  <c:v>3.75</c:v>
                </c:pt>
                <c:pt idx="6">
                  <c:v>4</c:v>
                </c:pt>
              </c:numCache>
            </c:numRef>
          </c:val>
        </c:ser>
        <c:gapWidth val="75"/>
        <c:overlap val="-25"/>
        <c:axId val="145425920"/>
        <c:axId val="145427456"/>
      </c:barChart>
      <c:catAx>
        <c:axId val="1454259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45427456"/>
        <c:crosses val="autoZero"/>
        <c:auto val="1"/>
        <c:lblAlgn val="ctr"/>
        <c:lblOffset val="100"/>
      </c:catAx>
      <c:valAx>
        <c:axId val="1454274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45425920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Osservazione Ultimo giorno</a:t>
            </a:r>
            <a:endParaRPr lang="it-IT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L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5</c:v>
                </c:pt>
                <c:pt idx="1">
                  <c:v>4.4000000000000004</c:v>
                </c:pt>
                <c:pt idx="2">
                  <c:v>5</c:v>
                </c:pt>
                <c:pt idx="3">
                  <c:v>3</c:v>
                </c:pt>
                <c:pt idx="4">
                  <c:v>3.8</c:v>
                </c:pt>
                <c:pt idx="5">
                  <c:v>3.75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0">
                  <c:v>5</c:v>
                </c:pt>
                <c:pt idx="1">
                  <c:v>4.8</c:v>
                </c:pt>
                <c:pt idx="2">
                  <c:v>4</c:v>
                </c:pt>
                <c:pt idx="3">
                  <c:v>4.8</c:v>
                </c:pt>
                <c:pt idx="4">
                  <c:v>4.5</c:v>
                </c:pt>
                <c:pt idx="5">
                  <c:v>3.5</c:v>
                </c:pt>
                <c:pt idx="6">
                  <c:v>3.6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Foglio1!$D$2:$D$8</c:f>
              <c:numCache>
                <c:formatCode>General</c:formatCode>
                <c:ptCount val="7"/>
                <c:pt idx="0">
                  <c:v>3.3</c:v>
                </c:pt>
                <c:pt idx="1">
                  <c:v>3</c:v>
                </c:pt>
                <c:pt idx="2">
                  <c:v>4.5</c:v>
                </c:pt>
                <c:pt idx="3">
                  <c:v>3.8</c:v>
                </c:pt>
                <c:pt idx="4">
                  <c:v>4</c:v>
                </c:pt>
                <c:pt idx="5">
                  <c:v>3.5</c:v>
                </c:pt>
                <c:pt idx="6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K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Foglio1!$E$2:$E$8</c:f>
              <c:numCache>
                <c:formatCode>General</c:formatCode>
                <c:ptCount val="7"/>
                <c:pt idx="0">
                  <c:v>3.3</c:v>
                </c:pt>
                <c:pt idx="1">
                  <c:v>4.2</c:v>
                </c:pt>
                <c:pt idx="2">
                  <c:v>5</c:v>
                </c:pt>
                <c:pt idx="3">
                  <c:v>3.6</c:v>
                </c:pt>
                <c:pt idx="4">
                  <c:v>4.5999999999999996</c:v>
                </c:pt>
                <c:pt idx="5">
                  <c:v>3</c:v>
                </c:pt>
                <c:pt idx="6">
                  <c:v>3.6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J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Foglio1!$F$2:$F$8</c:f>
              <c:numCache>
                <c:formatCode>General</c:formatCode>
                <c:ptCount val="7"/>
                <c:pt idx="0">
                  <c:v>3</c:v>
                </c:pt>
                <c:pt idx="1">
                  <c:v>3.2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  <c:pt idx="5">
                  <c:v>3.25</c:v>
                </c:pt>
                <c:pt idx="6">
                  <c:v>3.3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Foglio1!$G$2:$G$8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4.5999999999999996</c:v>
                </c:pt>
                <c:pt idx="2">
                  <c:v>4</c:v>
                </c:pt>
                <c:pt idx="3">
                  <c:v>4.4000000000000004</c:v>
                </c:pt>
                <c:pt idx="4">
                  <c:v>4.3</c:v>
                </c:pt>
                <c:pt idx="5">
                  <c:v>4.5</c:v>
                </c:pt>
                <c:pt idx="6">
                  <c:v>5</c:v>
                </c:pt>
              </c:numCache>
            </c:numRef>
          </c:val>
        </c:ser>
        <c:gapWidth val="75"/>
        <c:overlap val="-25"/>
        <c:axId val="145511936"/>
        <c:axId val="145513472"/>
      </c:barChart>
      <c:catAx>
        <c:axId val="1455119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45513472"/>
        <c:crosses val="autoZero"/>
        <c:auto val="1"/>
        <c:lblAlgn val="ctr"/>
        <c:lblOffset val="100"/>
      </c:catAx>
      <c:valAx>
        <c:axId val="1455134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45511936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Media Partecipanti</a:t>
            </a:r>
            <a:endParaRPr lang="it-IT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Primo Giorno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3.08</c:v>
                </c:pt>
                <c:pt idx="1">
                  <c:v>2.2799999999999998</c:v>
                </c:pt>
                <c:pt idx="2">
                  <c:v>3.58</c:v>
                </c:pt>
                <c:pt idx="3">
                  <c:v>2.5499999999999998</c:v>
                </c:pt>
                <c:pt idx="4">
                  <c:v>2.7</c:v>
                </c:pt>
                <c:pt idx="5">
                  <c:v>2.8699999999999997</c:v>
                </c:pt>
                <c:pt idx="6">
                  <c:v>2.65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Quinto giorno</c:v>
                </c:pt>
              </c:strCache>
            </c:strRef>
          </c:tx>
          <c:cat>
            <c:strRef>
              <c:f>Foglio1!$A$2:$A$8</c:f>
              <c:strCache>
                <c:ptCount val="7"/>
                <c:pt idx="0">
                  <c:v>comunicazione</c:v>
                </c:pt>
                <c:pt idx="1">
                  <c:v>relazione</c:v>
                </c:pt>
                <c:pt idx="2">
                  <c:v>igiene personale</c:v>
                </c:pt>
                <c:pt idx="3">
                  <c:v>abilità quotidiane</c:v>
                </c:pt>
                <c:pt idx="4">
                  <c:v>autonomie specifiche nelle attività proposte</c:v>
                </c:pt>
                <c:pt idx="5">
                  <c:v>autonomia nell'organizzare il tempo libero</c:v>
                </c:pt>
                <c:pt idx="6">
                  <c:v>capacità di problem solving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0">
                  <c:v>3.86</c:v>
                </c:pt>
                <c:pt idx="1">
                  <c:v>4.03</c:v>
                </c:pt>
                <c:pt idx="2">
                  <c:v>4.25</c:v>
                </c:pt>
                <c:pt idx="3">
                  <c:v>4.53</c:v>
                </c:pt>
                <c:pt idx="4">
                  <c:v>4.1099999999999985</c:v>
                </c:pt>
                <c:pt idx="5">
                  <c:v>3.75</c:v>
                </c:pt>
                <c:pt idx="6">
                  <c:v>3.75</c:v>
                </c:pt>
              </c:numCache>
            </c:numRef>
          </c:val>
        </c:ser>
        <c:gapWidth val="75"/>
        <c:overlap val="-25"/>
        <c:axId val="145572608"/>
        <c:axId val="145574144"/>
      </c:barChart>
      <c:catAx>
        <c:axId val="1455726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45574144"/>
        <c:crosses val="autoZero"/>
        <c:auto val="1"/>
        <c:lblAlgn val="ctr"/>
        <c:lblOffset val="100"/>
      </c:catAx>
      <c:valAx>
        <c:axId val="1455741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4557260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ETA'</c:v>
                </c:pt>
              </c:strCache>
            </c:strRef>
          </c:tx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Lbl>
              <c:idx val="2"/>
              <c:layout/>
              <c:dLblPos val="ctr"/>
              <c:showVal val="1"/>
            </c:dLbl>
            <c:delete val="1"/>
          </c:dLbls>
          <c:cat>
            <c:numRef>
              <c:f>Foglio1!$A$2:$A$4</c:f>
              <c:numCache>
                <c:formatCode>General</c:formatCode>
                <c:ptCount val="3"/>
                <c:pt idx="0">
                  <c:v>21</c:v>
                </c:pt>
                <c:pt idx="1">
                  <c:v>22</c:v>
                </c:pt>
                <c:pt idx="2">
                  <c:v>25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9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845238095238096E-2"/>
          <c:y val="0.19523563557654486"/>
          <c:w val="0.83630952380952384"/>
          <c:h val="0.62121519578905937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MODALITA' COMUNICATIVA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Foglio1!$A$2:$A$3</c:f>
              <c:strCache>
                <c:ptCount val="2"/>
                <c:pt idx="0">
                  <c:v>ITALIANO</c:v>
                </c:pt>
                <c:pt idx="1">
                  <c:v>LIS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2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658043088737017E-2"/>
          <c:y val="0.15618850846123591"/>
          <c:w val="0.87962692100398265"/>
          <c:h val="0.5645839482487204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</c:pie3DChart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5"/>
  <c:chart>
    <c:title>
      <c:tx>
        <c:rich>
          <a:bodyPr/>
          <a:lstStyle/>
          <a:p>
            <a:pPr>
              <a:defRPr/>
            </a:pPr>
            <a:r>
              <a:rPr lang="it-IT" sz="1600" dirty="0" smtClean="0"/>
              <a:t>COMUNICAZIONE: scala</a:t>
            </a:r>
            <a:r>
              <a:rPr lang="it-IT" sz="1600" baseline="0" dirty="0" smtClean="0"/>
              <a:t> da 0 a 3</a:t>
            </a:r>
            <a:endParaRPr lang="it-IT" sz="1600" dirty="0"/>
          </a:p>
        </c:rich>
      </c:tx>
      <c:layout>
        <c:manualLayout>
          <c:xMode val="edge"/>
          <c:yMode val="edge"/>
          <c:x val="0.12389047959914101"/>
          <c:y val="1.5274406488662601E-3"/>
        </c:manualLayout>
      </c:layout>
    </c:title>
    <c:plotArea>
      <c:layout>
        <c:manualLayout>
          <c:layoutTarget val="inner"/>
          <c:xMode val="edge"/>
          <c:yMode val="edge"/>
          <c:x val="0.16625497718324983"/>
          <c:y val="0.38343843334238487"/>
          <c:w val="0.68133202099737411"/>
          <c:h val="0.49844590117982962"/>
        </c:manualLayout>
      </c:layout>
      <c:barChart>
        <c:barDir val="col"/>
        <c:grouping val="clustered"/>
        <c:ser>
          <c:idx val="0"/>
          <c:order val="0"/>
          <c:tx>
            <c:strRef>
              <c:f>'Foglio1'!$B$1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'Foglio1'!$A$2:$A$7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'Foglio1'!$B$2:$B$7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0.750000000000001</c:v>
                </c:pt>
                <c:pt idx="3">
                  <c:v>1.5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Val val="1"/>
        </c:dLbls>
        <c:gapWidth val="75"/>
        <c:axId val="92107904"/>
        <c:axId val="92109440"/>
      </c:barChart>
      <c:catAx>
        <c:axId val="92107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2109440"/>
        <c:crosses val="autoZero"/>
        <c:auto val="1"/>
        <c:lblAlgn val="ctr"/>
        <c:lblOffset val="100"/>
      </c:catAx>
      <c:valAx>
        <c:axId val="9210944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2107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z="1600" dirty="0" smtClean="0"/>
              <a:t>AUTONOMIA: </a:t>
            </a:r>
            <a:r>
              <a:rPr lang="it-IT" sz="1400" dirty="0" smtClean="0"/>
              <a:t>Scala da 0 a 5</a:t>
            </a:r>
            <a:endParaRPr lang="it-IT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AUTONOMIA</c:v>
                </c:pt>
              </c:strCache>
            </c:strRef>
          </c:tx>
          <c:cat>
            <c:strRef>
              <c:f>Foglio1!$A$2:$A$7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L</c:v>
                </c:pt>
                <c:pt idx="5">
                  <c:v>D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1.25</c:v>
                </c:pt>
                <c:pt idx="1">
                  <c:v>4.75</c:v>
                </c:pt>
                <c:pt idx="2">
                  <c:v>4.5</c:v>
                </c:pt>
                <c:pt idx="3">
                  <c:v>5</c:v>
                </c:pt>
                <c:pt idx="4">
                  <c:v>4.0999999999999996</c:v>
                </c:pt>
                <c:pt idx="5">
                  <c:v>4.63</c:v>
                </c:pt>
              </c:numCache>
            </c:numRef>
          </c:val>
        </c:ser>
        <c:dLbls>
          <c:showVal val="1"/>
        </c:dLbls>
        <c:gapWidth val="75"/>
        <c:axId val="92050944"/>
        <c:axId val="92052480"/>
      </c:barChart>
      <c:catAx>
        <c:axId val="92050944"/>
        <c:scaling>
          <c:orientation val="minMax"/>
        </c:scaling>
        <c:axPos val="b"/>
        <c:majorTickMark val="none"/>
        <c:tickLblPos val="nextTo"/>
        <c:crossAx val="92052480"/>
        <c:crosses val="autoZero"/>
        <c:auto val="1"/>
        <c:lblAlgn val="ctr"/>
        <c:lblOffset val="100"/>
      </c:catAx>
      <c:valAx>
        <c:axId val="92052480"/>
        <c:scaling>
          <c:orientation val="minMax"/>
        </c:scaling>
        <c:axPos val="l"/>
        <c:numFmt formatCode="General" sourceLinked="1"/>
        <c:majorTickMark val="none"/>
        <c:tickLblPos val="nextTo"/>
        <c:crossAx val="9205094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5"/>
  <c:chart>
    <c:title>
      <c:tx>
        <c:rich>
          <a:bodyPr/>
          <a:lstStyle/>
          <a:p>
            <a:pPr>
              <a:defRPr/>
            </a:pPr>
            <a:r>
              <a:rPr lang="it-IT" sz="1600" dirty="0"/>
              <a:t>COMPETENZE SPECIFICHE PER </a:t>
            </a:r>
            <a:r>
              <a:rPr lang="it-IT" sz="1600" dirty="0" smtClean="0"/>
              <a:t>L’ESPERIENZA: Scala</a:t>
            </a:r>
            <a:r>
              <a:rPr lang="it-IT" sz="1600" baseline="0" dirty="0" smtClean="0"/>
              <a:t> da 0 a 6</a:t>
            </a:r>
            <a:endParaRPr lang="it-IT" sz="1600" dirty="0"/>
          </a:p>
        </c:rich>
      </c:tx>
      <c:layout>
        <c:manualLayout>
          <c:xMode val="edge"/>
          <c:yMode val="edge"/>
          <c:x val="0.11678811659192817"/>
          <c:y val="1.5625E-2"/>
        </c:manualLayout>
      </c:layout>
    </c:title>
    <c:plotArea>
      <c:layout>
        <c:manualLayout>
          <c:layoutTarget val="inner"/>
          <c:xMode val="edge"/>
          <c:yMode val="edge"/>
          <c:x val="0.16625497718324983"/>
          <c:y val="0.38343843334238442"/>
          <c:w val="0.68133202099737467"/>
          <c:h val="0.49844590117982901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Foglio1!$A$2:$A$7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showVal val="1"/>
        </c:dLbls>
        <c:gapWidth val="75"/>
        <c:axId val="92185344"/>
        <c:axId val="92186880"/>
      </c:barChart>
      <c:catAx>
        <c:axId val="92185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2186880"/>
        <c:crosses val="autoZero"/>
        <c:auto val="1"/>
        <c:lblAlgn val="ctr"/>
        <c:lblOffset val="100"/>
      </c:catAx>
      <c:valAx>
        <c:axId val="921868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2185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5"/>
  <c:chart>
    <c:title>
      <c:tx>
        <c:rich>
          <a:bodyPr/>
          <a:lstStyle/>
          <a:p>
            <a:pPr>
              <a:defRPr/>
            </a:pPr>
            <a:r>
              <a:rPr lang="it-IT" sz="1600" dirty="0"/>
              <a:t>RAPPORTO CON GLI </a:t>
            </a:r>
            <a:r>
              <a:rPr lang="it-IT" sz="1600" dirty="0" smtClean="0"/>
              <a:t>ANIMALI:</a:t>
            </a:r>
          </a:p>
          <a:p>
            <a:pPr>
              <a:defRPr/>
            </a:pPr>
            <a:r>
              <a:rPr lang="it-IT" sz="1400" dirty="0" smtClean="0"/>
              <a:t>Scala da 0 a 5 </a:t>
            </a:r>
            <a:endParaRPr lang="it-IT" sz="1400" dirty="0"/>
          </a:p>
        </c:rich>
      </c:tx>
      <c:layout>
        <c:manualLayout>
          <c:xMode val="edge"/>
          <c:yMode val="edge"/>
          <c:x val="4.4818347405646886E-2"/>
          <c:y val="6.2616119614261724E-3"/>
        </c:manualLayout>
      </c:layout>
    </c:title>
    <c:plotArea>
      <c:layout>
        <c:manualLayout>
          <c:layoutTarget val="inner"/>
          <c:xMode val="edge"/>
          <c:yMode val="edge"/>
          <c:x val="0.16625497718324983"/>
          <c:y val="0.38343843334238498"/>
          <c:w val="0.68133202099737389"/>
          <c:h val="0.4984459011798299"/>
        </c:manualLayout>
      </c:layout>
      <c:barChart>
        <c:barDir val="col"/>
        <c:grouping val="clustered"/>
        <c:ser>
          <c:idx val="0"/>
          <c:order val="0"/>
          <c:tx>
            <c:strRef>
              <c:f>'Foglio1'!$B$1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'Foglio1'!$A$2:$A$7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'Foglio1'!$B$2:$B$7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Val val="1"/>
        </c:dLbls>
        <c:gapWidth val="75"/>
        <c:axId val="93464448"/>
        <c:axId val="93465984"/>
      </c:barChart>
      <c:catAx>
        <c:axId val="93464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3465984"/>
        <c:crosses val="autoZero"/>
        <c:auto val="1"/>
        <c:lblAlgn val="ctr"/>
        <c:lblOffset val="100"/>
      </c:catAx>
      <c:valAx>
        <c:axId val="934659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3464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5"/>
  <c:chart>
    <c:title>
      <c:tx>
        <c:rich>
          <a:bodyPr/>
          <a:lstStyle/>
          <a:p>
            <a:pPr>
              <a:defRPr/>
            </a:pPr>
            <a:r>
              <a:rPr lang="it-IT" sz="1600" dirty="0" smtClean="0"/>
              <a:t>CONOSCENZE SPECIFICHE </a:t>
            </a:r>
          </a:p>
          <a:p>
            <a:pPr>
              <a:defRPr/>
            </a:pPr>
            <a:r>
              <a:rPr lang="it-IT" sz="1400" dirty="0" smtClean="0"/>
              <a:t>Scala da 0 a 10</a:t>
            </a:r>
            <a:endParaRPr lang="it-IT" sz="1400" dirty="0"/>
          </a:p>
        </c:rich>
      </c:tx>
      <c:layout>
        <c:manualLayout>
          <c:xMode val="edge"/>
          <c:yMode val="edge"/>
          <c:x val="0.1925455760720664"/>
          <c:y val="6.2616119614261724E-3"/>
        </c:manualLayout>
      </c:layout>
    </c:title>
    <c:plotArea>
      <c:layout>
        <c:manualLayout>
          <c:layoutTarget val="inner"/>
          <c:xMode val="edge"/>
          <c:yMode val="edge"/>
          <c:x val="0.16625497718324983"/>
          <c:y val="0.38343843334238542"/>
          <c:w val="0.68133202099737356"/>
          <c:h val="0.49844590117983051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Foglio1!$A$2:$A$7</c:f>
              <c:strCache>
                <c:ptCount val="6"/>
                <c:pt idx="0">
                  <c:v>L</c:v>
                </c:pt>
                <c:pt idx="1">
                  <c:v>F</c:v>
                </c:pt>
                <c:pt idx="2">
                  <c:v>C</c:v>
                </c:pt>
                <c:pt idx="3">
                  <c:v>K</c:v>
                </c:pt>
                <c:pt idx="4">
                  <c:v>J</c:v>
                </c:pt>
                <c:pt idx="5">
                  <c:v>D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gapWidth val="75"/>
        <c:axId val="93543808"/>
        <c:axId val="93545600"/>
      </c:barChart>
      <c:catAx>
        <c:axId val="93543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3545600"/>
        <c:crosses val="autoZero"/>
        <c:auto val="1"/>
        <c:lblAlgn val="ctr"/>
        <c:lblOffset val="100"/>
      </c:catAx>
      <c:valAx>
        <c:axId val="935456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93543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0.11381</cdr:x>
      <cdr:y>0.0061</cdr:y>
    </cdr:from>
    <cdr:to>
      <cdr:x>0.5154</cdr:x>
      <cdr:y>0.18902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00864" y="10164"/>
          <a:ext cx="1414475" cy="304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 smtClean="0"/>
            <a:t>NAZIONALITA’</a:t>
          </a:r>
          <a:endParaRPr lang="it-IT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0.05248</cdr:x>
      <cdr:y>0</cdr:y>
    </cdr:from>
    <cdr:to>
      <cdr:x>0.22846</cdr:x>
      <cdr:y>0.20979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77367" y="0"/>
          <a:ext cx="594809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200" b="1" dirty="0" smtClean="0"/>
            <a:t>ETA’</a:t>
          </a:r>
          <a:endParaRPr lang="it-IT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0.79762</cdr:x>
      <cdr:y>0.2151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0" y="0"/>
          <a:ext cx="136144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200" b="1" dirty="0" smtClean="0"/>
            <a:t>PRIMA LINGUA</a:t>
          </a:r>
          <a:endParaRPr lang="it-IT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0.63441</cdr:x>
      <cdr:y>0.2097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0" y="0"/>
          <a:ext cx="1472540" cy="341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200" b="1" dirty="0" smtClean="0"/>
            <a:t>IMPIANTO COCOLEARE</a:t>
          </a:r>
          <a:endParaRPr lang="it-IT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lang="it-IT" sz="4400" kern="1200" smtClean="0">
                <a:solidFill>
                  <a:srgbClr val="0F75B7"/>
                </a:solidFill>
                <a:latin typeface="+mj-lt"/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cap="sm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093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1847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8125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9708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4646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59843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6551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48963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4975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9473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9587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9"/>
          <p:cNvCxnSpPr>
            <a:cxnSpLocks noChangeShapeType="1"/>
          </p:cNvCxnSpPr>
          <p:nvPr/>
        </p:nvCxnSpPr>
        <p:spPr bwMode="auto">
          <a:xfrm>
            <a:off x="449263" y="1414463"/>
            <a:ext cx="8280400" cy="0"/>
          </a:xfrm>
          <a:prstGeom prst="line">
            <a:avLst/>
          </a:prstGeom>
          <a:noFill/>
          <a:ln w="38100">
            <a:solidFill>
              <a:srgbClr val="98B1D9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7558"/>
            <a:ext cx="8272463" cy="916044"/>
          </a:xfrm>
        </p:spPr>
        <p:txBody>
          <a:bodyPr/>
          <a:lstStyle>
            <a:lvl1pPr>
              <a:defRPr>
                <a:solidFill>
                  <a:srgbClr val="0F75B7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0F75B7"/>
              </a:buClr>
              <a:defRPr sz="2400"/>
            </a:lvl1pPr>
            <a:lvl2pPr>
              <a:buClr>
                <a:srgbClr val="98B1D9"/>
              </a:buClr>
              <a:defRPr sz="2000"/>
            </a:lvl2pPr>
            <a:lvl3pPr>
              <a:buClr>
                <a:srgbClr val="98B1D9"/>
              </a:buCl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468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20216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91078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754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rgbClr val="98B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cap="small">
                <a:solidFill>
                  <a:srgbClr val="0F75B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2918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7"/>
          <p:cNvCxnSpPr>
            <a:cxnSpLocks noChangeShapeType="1"/>
          </p:cNvCxnSpPr>
          <p:nvPr/>
        </p:nvCxnSpPr>
        <p:spPr bwMode="auto">
          <a:xfrm>
            <a:off x="449263" y="1414463"/>
            <a:ext cx="8280400" cy="0"/>
          </a:xfrm>
          <a:prstGeom prst="line">
            <a:avLst/>
          </a:prstGeom>
          <a:noFill/>
          <a:ln w="38100">
            <a:solidFill>
              <a:srgbClr val="98B1D9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F75B7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F75B7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57200" y="327558"/>
            <a:ext cx="8229600" cy="916044"/>
          </a:xfrm>
        </p:spPr>
        <p:txBody>
          <a:bodyPr/>
          <a:lstStyle>
            <a:lvl1pPr>
              <a:defRPr>
                <a:solidFill>
                  <a:srgbClr val="0F75B7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3591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826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242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8184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1366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3970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B516EA3-8CBA-4F40-B8DA-BF27C0C88C2B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9B47DF2-6BE0-E248-B5A0-CB1EC8AE584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9CB5-BCF3-9F47-92F7-4516E53AFFD0}" type="datetimeFigureOut">
              <a:rPr lang="it-IT" smtClean="0"/>
              <a:pPr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EF10-38A0-F841-989D-DD54331EFA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9666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chart" Target="../charts/chart4.xml"/><Relationship Id="rId5" Type="http://schemas.openxmlformats.org/officeDocument/2006/relationships/image" Target="../media/image13.jpeg"/><Relationship Id="rId10" Type="http://schemas.openxmlformats.org/officeDocument/2006/relationships/chart" Target="../charts/chart3.xml"/><Relationship Id="rId4" Type="http://schemas.openxmlformats.org/officeDocument/2006/relationships/image" Target="../media/image12.jpeg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19550" y="14892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4000" dirty="0"/>
              <a:t>PROGETTO «PASSO DOPO PASSO»</a:t>
            </a:r>
            <a:endParaRPr lang="it-IT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A9A3D5B5-4EC9-4BCB-891C-149102A1511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80" y="242124"/>
            <a:ext cx="1088950" cy="163381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E01CFF29-7DD5-405D-8516-97409B77AAF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911" y="320869"/>
            <a:ext cx="958071" cy="162556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A1831E69-2541-49EB-9074-C756D998320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900" y="320869"/>
            <a:ext cx="2926360" cy="201428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780" y="5429356"/>
            <a:ext cx="2981202" cy="725487"/>
          </a:xfrm>
          <a:prstGeom prst="rect">
            <a:avLst/>
          </a:prstGeom>
        </p:spPr>
      </p:pic>
      <p:pic>
        <p:nvPicPr>
          <p:cNvPr id="8" name="Immagine 7" descr="2018-10-28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0619" y="242124"/>
            <a:ext cx="1657581" cy="1495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6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Questionari finali: gradimento </a:t>
            </a:r>
            <a:br>
              <a:rPr lang="it-IT" sz="3600" dirty="0" smtClean="0"/>
            </a:br>
            <a:r>
              <a:rPr lang="it-IT" sz="1400" b="1" dirty="0" smtClean="0"/>
              <a:t> SCALA DA 0 A 4 (POCO, ABBASTANZA, MOLTO, MOLTISSIMO)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</p:txBody>
      </p:sp>
      <p:graphicFrame>
        <p:nvGraphicFramePr>
          <p:cNvPr id="7" name="Grafico 6"/>
          <p:cNvGraphicFramePr/>
          <p:nvPr/>
        </p:nvGraphicFramePr>
        <p:xfrm>
          <a:off x="885824" y="1433512"/>
          <a:ext cx="7648575" cy="470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45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Questionari finali: gradimento (media)</a:t>
            </a:r>
            <a:br>
              <a:rPr lang="it-IT" sz="3600" dirty="0" smtClean="0"/>
            </a:br>
            <a:r>
              <a:rPr lang="it-IT" sz="1400" b="1" dirty="0" smtClean="0"/>
              <a:t> SCALA DA 0 A 4 (POCO, ABBASTANZA, MOLTO, MOLTISSIMO)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</p:txBody>
      </p:sp>
      <p:graphicFrame>
        <p:nvGraphicFramePr>
          <p:cNvPr id="4" name="Grafico 3"/>
          <p:cNvGraphicFramePr/>
          <p:nvPr/>
        </p:nvGraphicFramePr>
        <p:xfrm>
          <a:off x="1414145" y="1747520"/>
          <a:ext cx="6520815" cy="452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45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Confronto autostima: </a:t>
            </a:r>
            <a:br>
              <a:rPr lang="it-IT" sz="3600" dirty="0" smtClean="0"/>
            </a:br>
            <a:r>
              <a:rPr lang="it-IT" sz="3600" dirty="0" smtClean="0"/>
              <a:t>prima e dopo la vacanza </a:t>
            </a:r>
            <a:r>
              <a:rPr lang="it-IT" sz="2800" dirty="0" smtClean="0"/>
              <a:t>(scala da 0 a 10)</a:t>
            </a:r>
            <a:endParaRPr lang="it-IT" sz="1800" dirty="0"/>
          </a:p>
        </p:txBody>
      </p:sp>
      <p:graphicFrame>
        <p:nvGraphicFramePr>
          <p:cNvPr id="8" name="Grafico 7"/>
          <p:cNvGraphicFramePr/>
          <p:nvPr/>
        </p:nvGraphicFramePr>
        <p:xfrm>
          <a:off x="2479040" y="1249680"/>
          <a:ext cx="6819582" cy="408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13360" y="456692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F75B7"/>
                </a:solidFill>
              </a:rPr>
              <a:t>DOMANDE PROPOSTE</a:t>
            </a:r>
          </a:p>
          <a:p>
            <a:r>
              <a:rPr lang="it-IT" sz="1200" dirty="0" smtClean="0"/>
              <a:t>Nelle situazioni nuove ti senti a tuo agio?</a:t>
            </a:r>
          </a:p>
          <a:p>
            <a:r>
              <a:rPr lang="it-IT" sz="1200" dirty="0" smtClean="0"/>
              <a:t>Pensando ai futuri progetti della tua vita, pensi di riuscire a realizzarli?</a:t>
            </a:r>
          </a:p>
          <a:p>
            <a:r>
              <a:rPr lang="it-IT" sz="1200" dirty="0" smtClean="0"/>
              <a:t>Se ti fanno un complimento, come ti senti?</a:t>
            </a:r>
          </a:p>
          <a:p>
            <a:r>
              <a:rPr lang="it-IT" sz="1200" dirty="0" smtClean="0"/>
              <a:t>Quando qualcuno ti fa una critica come ti senti?</a:t>
            </a:r>
          </a:p>
          <a:p>
            <a:r>
              <a:rPr lang="it-IT" sz="1200" dirty="0" smtClean="0"/>
              <a:t>Quando ti viene chiesto di svolgere un compito un po' difficile come ti senti?</a:t>
            </a:r>
          </a:p>
          <a:p>
            <a:r>
              <a:rPr lang="it-IT" sz="1200" dirty="0" smtClean="0"/>
              <a:t>Se hai un problema come pensi di riuscire a risolverlo?</a:t>
            </a:r>
          </a:p>
          <a:p>
            <a:r>
              <a:rPr lang="it-IT" sz="1200" dirty="0" smtClean="0"/>
              <a:t>Sei orgoglioso delle tue </a:t>
            </a:r>
            <a:r>
              <a:rPr lang="it-IT" sz="1200" dirty="0" err="1" smtClean="0"/>
              <a:t>capacita’</a:t>
            </a:r>
            <a:r>
              <a:rPr lang="it-IT" sz="1200" dirty="0" smtClean="0"/>
              <a:t>?</a:t>
            </a:r>
          </a:p>
          <a:p>
            <a:r>
              <a:rPr lang="it-IT" sz="1200" dirty="0" smtClean="0"/>
              <a:t>Ti capita di pensare che gli altri sono migliori di te?</a:t>
            </a:r>
          </a:p>
          <a:p>
            <a:r>
              <a:rPr lang="it-IT" sz="1200" dirty="0" smtClean="0"/>
              <a:t>Fai fatica a dire quello che pensi?</a:t>
            </a:r>
          </a:p>
          <a:p>
            <a:r>
              <a:rPr lang="it-IT" sz="1200" dirty="0" smtClean="0"/>
              <a:t>Quando ti guardi allo specchio, ti piaci?</a:t>
            </a:r>
          </a:p>
        </p:txBody>
      </p:sp>
    </p:spTree>
    <p:extLst>
      <p:ext uri="{BB962C8B-B14F-4D97-AF65-F5344CB8AC3E}">
        <p14:creationId xmlns="" xmlns:p14="http://schemas.microsoft.com/office/powerpoint/2010/main" val="2245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Risultati emersi: schede di osservazione</a:t>
            </a:r>
            <a:br>
              <a:rPr lang="it-IT" sz="3600" dirty="0" smtClean="0"/>
            </a:br>
            <a:r>
              <a:rPr lang="it-IT" sz="1400" dirty="0" smtClean="0"/>
              <a:t>1= per nulla-mai     2= poco – qualche volta     3= abbastanza – </a:t>
            </a:r>
            <a:r>
              <a:rPr lang="it-IT" sz="1400" dirty="0" err="1" smtClean="0"/>
              <a:t>abbastanza</a:t>
            </a:r>
            <a:r>
              <a:rPr lang="it-IT" sz="1400" dirty="0" smtClean="0"/>
              <a:t> spesso    4= molto – spesso  5= moltissimo – sempre 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199" y="1364188"/>
            <a:ext cx="7985761" cy="54938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it-IT" sz="1300" b="1" dirty="0" smtClean="0"/>
              <a:t>OSSERVAZIONE :   PRIMO GIORNO   -  QUINTO GIORNO</a:t>
            </a:r>
            <a:endParaRPr lang="it-IT" sz="1300" dirty="0" smtClean="0"/>
          </a:p>
          <a:p>
            <a:r>
              <a:rPr lang="it-IT" sz="1300" b="1" dirty="0" smtClean="0"/>
              <a:t>Comunicazione</a:t>
            </a:r>
            <a:endParaRPr lang="it-IT" sz="1300" dirty="0" smtClean="0"/>
          </a:p>
          <a:p>
            <a:pPr lvl="0"/>
            <a:r>
              <a:rPr lang="it-IT" sz="1300" dirty="0" smtClean="0"/>
              <a:t>Comunica senza efficacemente con la lingua prevalente</a:t>
            </a:r>
            <a:br>
              <a:rPr lang="it-IT" sz="1300" dirty="0" smtClean="0"/>
            </a:br>
            <a:r>
              <a:rPr lang="it-IT" sz="1300" dirty="0" smtClean="0"/>
              <a:t>(segni o lingua italiana) </a:t>
            </a:r>
          </a:p>
          <a:p>
            <a:pPr lvl="0"/>
            <a:r>
              <a:rPr lang="it-IT" sz="1300" dirty="0" smtClean="0"/>
              <a:t>Si sforza di utilizzare un linguaggio comune all’interlocutore </a:t>
            </a:r>
          </a:p>
          <a:p>
            <a:pPr lvl="0"/>
            <a:r>
              <a:rPr lang="it-IT" sz="1300" dirty="0" smtClean="0"/>
              <a:t>Trova strategie comunicative per superare ostacoli e incomprensioni </a:t>
            </a:r>
          </a:p>
          <a:p>
            <a:r>
              <a:rPr lang="it-IT" sz="1300" b="1" dirty="0" smtClean="0"/>
              <a:t>Relazione</a:t>
            </a:r>
            <a:endParaRPr lang="it-IT" sz="1300" dirty="0" smtClean="0"/>
          </a:p>
          <a:p>
            <a:pPr lvl="0"/>
            <a:r>
              <a:rPr lang="it-IT" sz="1300" dirty="0" smtClean="0"/>
              <a:t>Interagisce  con l’educatore di riferimento</a:t>
            </a:r>
          </a:p>
          <a:p>
            <a:pPr lvl="0"/>
            <a:r>
              <a:rPr lang="it-IT" sz="1300" dirty="0" smtClean="0"/>
              <a:t>Interagisce con i volontari di struttura </a:t>
            </a:r>
          </a:p>
          <a:p>
            <a:pPr lvl="0"/>
            <a:r>
              <a:rPr lang="it-IT" sz="1300" dirty="0" smtClean="0"/>
              <a:t>Interagisce con esperti nei laboratori didattici </a:t>
            </a:r>
          </a:p>
          <a:p>
            <a:pPr lvl="0"/>
            <a:r>
              <a:rPr lang="it-IT" sz="1300" dirty="0" smtClean="0"/>
              <a:t>Interagisce  con gli altri utenti in scambi 1/</a:t>
            </a:r>
            <a:r>
              <a:rPr lang="it-IT" sz="1300" dirty="0" err="1" smtClean="0"/>
              <a:t>1</a:t>
            </a:r>
            <a:r>
              <a:rPr lang="it-IT" sz="1300" dirty="0" smtClean="0"/>
              <a:t> </a:t>
            </a:r>
          </a:p>
          <a:p>
            <a:pPr lvl="0"/>
            <a:r>
              <a:rPr lang="it-IT" sz="1300" dirty="0" smtClean="0"/>
              <a:t>Interagisce con gli altri utenti in conversazioni di gruppo </a:t>
            </a:r>
          </a:p>
          <a:p>
            <a:r>
              <a:rPr lang="it-IT" sz="1300" b="1" dirty="0" smtClean="0"/>
              <a:t>Igiene personale</a:t>
            </a:r>
            <a:endParaRPr lang="it-IT" sz="1300" dirty="0" smtClean="0"/>
          </a:p>
          <a:p>
            <a:pPr lvl="0"/>
            <a:r>
              <a:rPr lang="it-IT" sz="1300" dirty="0" smtClean="0"/>
              <a:t>Cura l’igiene personale senza bisogno di richiami o sollecitazioni </a:t>
            </a:r>
          </a:p>
          <a:p>
            <a:pPr lvl="0"/>
            <a:r>
              <a:rPr lang="it-IT" sz="1300" dirty="0" smtClean="0"/>
              <a:t>Cura l’igiene personale se stimolato dall’educatore  </a:t>
            </a:r>
          </a:p>
          <a:p>
            <a:r>
              <a:rPr lang="it-IT" sz="1300" b="1" dirty="0" smtClean="0"/>
              <a:t>Abilità quotidiane</a:t>
            </a:r>
            <a:endParaRPr lang="it-IT" sz="1300" dirty="0" smtClean="0"/>
          </a:p>
          <a:p>
            <a:pPr lvl="0"/>
            <a:r>
              <a:rPr lang="it-IT" sz="1300" dirty="0" smtClean="0"/>
              <a:t>Si rifà il letto da solo accuratamente </a:t>
            </a:r>
          </a:p>
          <a:p>
            <a:pPr lvl="0"/>
            <a:r>
              <a:rPr lang="it-IT" sz="1300" dirty="0" smtClean="0"/>
              <a:t>Apparecchia e sparecchia la tavola </a:t>
            </a:r>
          </a:p>
          <a:p>
            <a:pPr lvl="0"/>
            <a:r>
              <a:rPr lang="it-IT" sz="1300" dirty="0" smtClean="0"/>
              <a:t>Lava i piatti </a:t>
            </a:r>
          </a:p>
          <a:p>
            <a:pPr lvl="0"/>
            <a:r>
              <a:rPr lang="it-IT" sz="1300" dirty="0" smtClean="0"/>
              <a:t>Collabora nella preparazione dei pasti eseguendo semplici compiti assegnati specificatamente </a:t>
            </a:r>
          </a:p>
          <a:p>
            <a:pPr lvl="0"/>
            <a:r>
              <a:rPr lang="it-IT" sz="1300" dirty="0" smtClean="0"/>
              <a:t>Collabora nella preparazione dei pasti proponendo idee personali </a:t>
            </a:r>
          </a:p>
          <a:p>
            <a:pPr lvl="0"/>
            <a:endParaRPr lang="it-IT" sz="1300" dirty="0" smtClean="0"/>
          </a:p>
          <a:p>
            <a:r>
              <a:rPr lang="it-IT" sz="1300" b="1" dirty="0" smtClean="0"/>
              <a:t>Autonomie specifiche nelle attività proposte</a:t>
            </a:r>
            <a:endParaRPr lang="it-IT" sz="1300" dirty="0" smtClean="0"/>
          </a:p>
          <a:p>
            <a:pPr lvl="0"/>
            <a:r>
              <a:rPr lang="it-IT" sz="1300" dirty="0" smtClean="0"/>
              <a:t>Partecipa con interesse alle attività proposte  </a:t>
            </a:r>
          </a:p>
          <a:p>
            <a:pPr lvl="0"/>
            <a:r>
              <a:rPr lang="it-IT" sz="1300" dirty="0" smtClean="0"/>
              <a:t>Non reagisce con stress o preoccupazione alla proposta di nuove attività</a:t>
            </a:r>
          </a:p>
          <a:p>
            <a:pPr lvl="0"/>
            <a:r>
              <a:rPr lang="it-IT" sz="1300" dirty="0" smtClean="0"/>
              <a:t>E’ in grado di valutare i propri limiti fisici in relazione alle attività proposte </a:t>
            </a:r>
          </a:p>
          <a:p>
            <a:pPr lvl="0"/>
            <a:r>
              <a:rPr lang="it-IT" sz="1300" dirty="0" smtClean="0"/>
              <a:t>Non si mette in situazioni di pericolo o stress</a:t>
            </a:r>
          </a:p>
          <a:p>
            <a:pPr lvl="0"/>
            <a:r>
              <a:rPr lang="it-IT" sz="1300" dirty="0" smtClean="0"/>
              <a:t>Cura l’animale in modo tranquillo senza mettersi in pericolo </a:t>
            </a:r>
          </a:p>
          <a:p>
            <a:pPr lvl="0"/>
            <a:r>
              <a:rPr lang="it-IT" sz="1300" dirty="0" smtClean="0"/>
              <a:t>Interagisce serenamente con l’animale </a:t>
            </a:r>
          </a:p>
          <a:p>
            <a:r>
              <a:rPr lang="it-IT" sz="1300" b="1" dirty="0" smtClean="0"/>
              <a:t>Autonomia nell’organizzare il tempo libero</a:t>
            </a:r>
            <a:endParaRPr lang="it-IT" sz="1300" dirty="0" smtClean="0"/>
          </a:p>
          <a:p>
            <a:pPr lvl="0"/>
            <a:r>
              <a:rPr lang="it-IT" sz="1300" dirty="0" smtClean="0"/>
              <a:t>Non richiede l’intervento di educatore o volontari  per organizzare il tempo libero </a:t>
            </a:r>
          </a:p>
          <a:p>
            <a:pPr lvl="0"/>
            <a:r>
              <a:rPr lang="it-IT" sz="1300" dirty="0" smtClean="0"/>
              <a:t>Organizza autonomamente il tempo libero in attività solitarie </a:t>
            </a:r>
          </a:p>
          <a:p>
            <a:pPr lvl="0"/>
            <a:r>
              <a:rPr lang="it-IT" sz="1300" dirty="0" smtClean="0"/>
              <a:t>Si fa coinvolgere da altri membri del gruppo in attività ricreative</a:t>
            </a:r>
          </a:p>
          <a:p>
            <a:pPr lvl="0"/>
            <a:r>
              <a:rPr lang="it-IT" sz="1300" dirty="0" smtClean="0"/>
              <a:t>Coinvolge altri membri del gruppo in attività ricreative nel tempo libero </a:t>
            </a:r>
          </a:p>
          <a:p>
            <a:r>
              <a:rPr lang="it-IT" sz="1300" b="1" dirty="0" smtClean="0"/>
              <a:t>Capacità di </a:t>
            </a:r>
            <a:r>
              <a:rPr lang="it-IT" sz="1300" b="1" dirty="0" err="1" smtClean="0"/>
              <a:t>problem</a:t>
            </a:r>
            <a:r>
              <a:rPr lang="it-IT" sz="1300" b="1" dirty="0" smtClean="0"/>
              <a:t> </a:t>
            </a:r>
            <a:r>
              <a:rPr lang="it-IT" sz="1300" b="1" dirty="0" err="1" smtClean="0"/>
              <a:t>solving</a:t>
            </a:r>
            <a:endParaRPr lang="it-IT" sz="1300" dirty="0" smtClean="0"/>
          </a:p>
          <a:p>
            <a:pPr lvl="0"/>
            <a:r>
              <a:rPr lang="it-IT" sz="1300" dirty="0" smtClean="0"/>
              <a:t>Non richiede l’intervento dell’educatore/volontari per risolvere piccoli problemi  </a:t>
            </a:r>
          </a:p>
          <a:p>
            <a:pPr lvl="0"/>
            <a:r>
              <a:rPr lang="it-IT" sz="1300" dirty="0" smtClean="0"/>
              <a:t>Non richiede l’intervento dell’educatore/volontari in caso di incomprensioni e litigi con i pari </a:t>
            </a:r>
          </a:p>
          <a:p>
            <a:pPr lvl="0"/>
            <a:r>
              <a:rPr lang="it-IT" sz="1300" dirty="0" smtClean="0"/>
              <a:t>Prova a risolvere spontaneamente le problematiche concrete  </a:t>
            </a:r>
          </a:p>
          <a:p>
            <a:endParaRPr lang="it-IT" sz="1300" dirty="0"/>
          </a:p>
        </p:txBody>
      </p:sp>
    </p:spTree>
    <p:extLst>
      <p:ext uri="{BB962C8B-B14F-4D97-AF65-F5344CB8AC3E}">
        <p14:creationId xmlns="" xmlns:p14="http://schemas.microsoft.com/office/powerpoint/2010/main" val="28880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7558"/>
            <a:ext cx="8272463" cy="1450442"/>
          </a:xfrm>
        </p:spPr>
        <p:txBody>
          <a:bodyPr/>
          <a:lstStyle/>
          <a:p>
            <a:r>
              <a:rPr lang="it-IT" sz="4000" dirty="0" smtClean="0"/>
              <a:t>Schede di osservazione:</a:t>
            </a:r>
            <a:br>
              <a:rPr lang="it-IT" sz="4000" dirty="0" smtClean="0"/>
            </a:br>
            <a:r>
              <a:rPr lang="it-IT" sz="4000" dirty="0" smtClean="0"/>
              <a:t>risultati emersi</a:t>
            </a:r>
            <a:br>
              <a:rPr lang="it-IT" sz="4000" dirty="0" smtClean="0"/>
            </a:br>
            <a:endParaRPr lang="it-IT" sz="4000" dirty="0"/>
          </a:p>
        </p:txBody>
      </p:sp>
      <p:graphicFrame>
        <p:nvGraphicFramePr>
          <p:cNvPr id="8" name="Grafico 7"/>
          <p:cNvGraphicFramePr/>
          <p:nvPr/>
        </p:nvGraphicFramePr>
        <p:xfrm>
          <a:off x="721360" y="1422400"/>
          <a:ext cx="7721600" cy="517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880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721359" y="1543320"/>
          <a:ext cx="7452000" cy="509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 bwMode="auto">
          <a:xfrm>
            <a:off x="457199" y="327558"/>
            <a:ext cx="8272463" cy="14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smtClean="0">
                <a:ln>
                  <a:noFill/>
                </a:ln>
                <a:solidFill>
                  <a:srgbClr val="0F75B7"/>
                </a:solidFill>
                <a:effectLst/>
                <a:uLnTx/>
                <a:uFillTx/>
                <a:latin typeface="+mj-lt"/>
                <a:ea typeface="ＭＳ Ｐゴシック" pitchFamily="127" charset="-128"/>
                <a:cs typeface="ＭＳ Ｐゴシック" pitchFamily="127" charset="-128"/>
              </a:rPr>
              <a:t>Schede di osservazione:</a:t>
            </a:r>
            <a:br>
              <a:rPr kumimoji="0" lang="it-IT" sz="4000" b="0" i="0" u="none" strike="noStrike" kern="1200" cap="none" spc="0" normalizeH="0" baseline="0" noProof="0" smtClean="0">
                <a:ln>
                  <a:noFill/>
                </a:ln>
                <a:solidFill>
                  <a:srgbClr val="0F75B7"/>
                </a:solidFill>
                <a:effectLst/>
                <a:uLnTx/>
                <a:uFillTx/>
                <a:latin typeface="+mj-lt"/>
                <a:ea typeface="ＭＳ Ｐゴシック" pitchFamily="127" charset="-128"/>
                <a:cs typeface="ＭＳ Ｐゴシック" pitchFamily="127" charset="-128"/>
              </a:rPr>
            </a:br>
            <a:r>
              <a:rPr kumimoji="0" lang="it-IT" sz="4000" b="0" i="0" u="none" strike="noStrike" kern="1200" cap="none" spc="0" normalizeH="0" baseline="0" noProof="0" smtClean="0">
                <a:ln>
                  <a:noFill/>
                </a:ln>
                <a:solidFill>
                  <a:srgbClr val="0F75B7"/>
                </a:solidFill>
                <a:effectLst/>
                <a:uLnTx/>
                <a:uFillTx/>
                <a:latin typeface="+mj-lt"/>
                <a:ea typeface="ＭＳ Ｐゴシック" pitchFamily="127" charset="-128"/>
                <a:cs typeface="ＭＳ Ｐゴシック" pitchFamily="127" charset="-128"/>
              </a:rPr>
              <a:t>risultati emersi</a:t>
            </a:r>
            <a:br>
              <a:rPr kumimoji="0" lang="it-IT" sz="4000" b="0" i="0" u="none" strike="noStrike" kern="1200" cap="none" spc="0" normalizeH="0" baseline="0" noProof="0" smtClean="0">
                <a:ln>
                  <a:noFill/>
                </a:ln>
                <a:solidFill>
                  <a:srgbClr val="0F75B7"/>
                </a:solidFill>
                <a:effectLst/>
                <a:uLnTx/>
                <a:uFillTx/>
                <a:latin typeface="+mj-lt"/>
                <a:ea typeface="ＭＳ Ｐゴシック" pitchFamily="127" charset="-128"/>
                <a:cs typeface="ＭＳ Ｐゴシック" pitchFamily="127" charset="-128"/>
              </a:rPr>
            </a:b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F75B7"/>
              </a:solidFill>
              <a:effectLst/>
              <a:uLnTx/>
              <a:uFillTx/>
              <a:latin typeface="+mj-lt"/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0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/>
        </p:nvGraphicFramePr>
        <p:xfrm>
          <a:off x="1117600" y="1676400"/>
          <a:ext cx="7612061" cy="491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199" y="327558"/>
            <a:ext cx="8272463" cy="1348842"/>
          </a:xfrm>
        </p:spPr>
        <p:txBody>
          <a:bodyPr/>
          <a:lstStyle/>
          <a:p>
            <a:r>
              <a:rPr lang="it-IT" sz="4000" dirty="0" smtClean="0"/>
              <a:t>Schede di osservazione:</a:t>
            </a:r>
            <a:br>
              <a:rPr lang="it-IT" sz="4000" dirty="0" smtClean="0"/>
            </a:br>
            <a:r>
              <a:rPr lang="it-IT" sz="4000" dirty="0" smtClean="0"/>
              <a:t>risultati emersi</a:t>
            </a:r>
            <a:br>
              <a:rPr lang="it-IT" sz="4000" dirty="0" smtClean="0"/>
            </a:br>
            <a:endParaRPr lang="it-IT" sz="4000" dirty="0"/>
          </a:p>
        </p:txBody>
      </p:sp>
    </p:spTree>
    <p:extLst>
      <p:ext uri="{BB962C8B-B14F-4D97-AF65-F5344CB8AC3E}">
        <p14:creationId xmlns="" xmlns:p14="http://schemas.microsoft.com/office/powerpoint/2010/main" val="28880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rai naguei.jpg"/>
          <p:cNvPicPr>
            <a:picLocks noChangeAspect="1"/>
          </p:cNvPicPr>
          <p:nvPr/>
        </p:nvPicPr>
        <p:blipFill>
          <a:blip r:embed="rId2"/>
          <a:srcRect t="13793" b="9052"/>
          <a:stretch>
            <a:fillRect/>
          </a:stretch>
        </p:blipFill>
        <p:spPr>
          <a:xfrm rot="20857923">
            <a:off x="690624" y="1774088"/>
            <a:ext cx="3325947" cy="342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20170705_164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1546" y="4075527"/>
            <a:ext cx="3392538" cy="2540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 descr="con ca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3612">
            <a:off x="4620643" y="1639199"/>
            <a:ext cx="401320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Avventura a </a:t>
            </a:r>
            <a:r>
              <a:rPr lang="it-IT" dirty="0" err="1" smtClean="0"/>
              <a:t>Esino</a:t>
            </a:r>
            <a:r>
              <a:rPr lang="it-IT" dirty="0" smtClean="0"/>
              <a:t> </a:t>
            </a:r>
            <a:r>
              <a:rPr lang="it-IT" dirty="0" err="1" smtClean="0"/>
              <a:t>Lario</a:t>
            </a:r>
            <a:endParaRPr lang="it-IT" dirty="0"/>
          </a:p>
        </p:txBody>
      </p:sp>
      <p:pic>
        <p:nvPicPr>
          <p:cNvPr id="1027" name="Picture 3" descr="C:\Users\mario\Downloads\20170704_155609 (1)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17618074" y="-9024938"/>
            <a:ext cx="2400000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5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partecipanti</a:t>
            </a:r>
            <a:br>
              <a:rPr lang="it-IT" dirty="0" smtClean="0"/>
            </a:br>
            <a:r>
              <a:rPr lang="it-IT" sz="2400" dirty="0" smtClean="0"/>
              <a:t>Sei ragazzi sordi profondi dalla nascita</a:t>
            </a:r>
            <a:endParaRPr lang="it-IT" sz="2400" dirty="0"/>
          </a:p>
        </p:txBody>
      </p:sp>
      <p:pic>
        <p:nvPicPr>
          <p:cNvPr id="10" name="Immagine 9" descr="luana caval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643" y="4237040"/>
            <a:ext cx="1416800" cy="2520000"/>
          </a:xfrm>
          <a:prstGeom prst="rect">
            <a:avLst/>
          </a:prstGeom>
        </p:spPr>
      </p:pic>
      <p:pic>
        <p:nvPicPr>
          <p:cNvPr id="11" name="Immagine 10" descr="katerina caval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279" y="4237040"/>
            <a:ext cx="1416799" cy="2520000"/>
          </a:xfrm>
          <a:prstGeom prst="rect">
            <a:avLst/>
          </a:prstGeom>
        </p:spPr>
      </p:pic>
      <p:pic>
        <p:nvPicPr>
          <p:cNvPr id="12" name="Immagine 11" descr="dima a caval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17040"/>
            <a:ext cx="1416800" cy="2520000"/>
          </a:xfrm>
          <a:prstGeom prst="rect">
            <a:avLst/>
          </a:prstGeom>
        </p:spPr>
      </p:pic>
      <p:pic>
        <p:nvPicPr>
          <p:cNvPr id="13" name="Immagine 12" descr="kelly a caval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279" y="1717040"/>
            <a:ext cx="141679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 descr="jacopo.jpg"/>
          <p:cNvPicPr>
            <a:picLocks noChangeAspect="1"/>
          </p:cNvPicPr>
          <p:nvPr/>
        </p:nvPicPr>
        <p:blipFill>
          <a:blip r:embed="rId6"/>
          <a:srcRect l="27033" t="-403" r="30900"/>
          <a:stretch>
            <a:fillRect/>
          </a:stretch>
        </p:blipFill>
        <p:spPr>
          <a:xfrm>
            <a:off x="461760" y="4226880"/>
            <a:ext cx="1412240" cy="2530160"/>
          </a:xfrm>
          <a:prstGeom prst="rect">
            <a:avLst/>
          </a:prstGeom>
        </p:spPr>
      </p:pic>
      <p:pic>
        <p:nvPicPr>
          <p:cNvPr id="15" name="Immagine 14" descr="francesca.jpg"/>
          <p:cNvPicPr>
            <a:picLocks noChangeAspect="1"/>
          </p:cNvPicPr>
          <p:nvPr/>
        </p:nvPicPr>
        <p:blipFill>
          <a:blip r:embed="rId7"/>
          <a:srcRect b="14527"/>
          <a:stretch>
            <a:fillRect/>
          </a:stretch>
        </p:blipFill>
        <p:spPr>
          <a:xfrm>
            <a:off x="3790643" y="1706880"/>
            <a:ext cx="1416800" cy="2520000"/>
          </a:xfrm>
          <a:prstGeom prst="rect">
            <a:avLst/>
          </a:prstGeom>
        </p:spPr>
      </p:pic>
      <p:graphicFrame>
        <p:nvGraphicFramePr>
          <p:cNvPr id="16" name="Grafico 15"/>
          <p:cNvGraphicFramePr/>
          <p:nvPr/>
        </p:nvGraphicFramePr>
        <p:xfrm>
          <a:off x="5349683" y="1706880"/>
          <a:ext cx="3522219" cy="166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Grafico 16"/>
          <p:cNvGraphicFramePr/>
          <p:nvPr/>
        </p:nvGraphicFramePr>
        <p:xfrm>
          <a:off x="5491923" y="3510600"/>
          <a:ext cx="3379979" cy="14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Grafico 17"/>
          <p:cNvGraphicFramePr/>
          <p:nvPr/>
        </p:nvGraphicFramePr>
        <p:xfrm>
          <a:off x="7165022" y="5130800"/>
          <a:ext cx="1857058" cy="162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Grafico 18"/>
          <p:cNvGraphicFramePr/>
          <p:nvPr/>
        </p:nvGraphicFramePr>
        <p:xfrm>
          <a:off x="5207443" y="5130800"/>
          <a:ext cx="2321117" cy="162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4" name="Rettangolo 23"/>
          <p:cNvSpPr/>
          <p:nvPr/>
        </p:nvSpPr>
        <p:spPr>
          <a:xfrm>
            <a:off x="4904924" y="1717040"/>
            <a:ext cx="18473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it-IT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solidFill>
                  <a:schemeClr val="accent1"/>
                </a:solidFill>
              </a:rPr>
              <a:t>Si è approntato un </a:t>
            </a:r>
            <a:r>
              <a:rPr lang="it-IT" b="1" dirty="0" smtClean="0">
                <a:solidFill>
                  <a:schemeClr val="accent1"/>
                </a:solidFill>
              </a:rPr>
              <a:t>questionario</a:t>
            </a:r>
            <a:r>
              <a:rPr lang="it-IT" dirty="0" smtClean="0">
                <a:solidFill>
                  <a:schemeClr val="accent1"/>
                </a:solidFill>
              </a:rPr>
              <a:t>, che è stato somministrato ai ragazzi prima e dopo l’esperienza, per indagare le aree dell’autonomia, dell’autostima, della comunicazione e delle competenze specifiche </a:t>
            </a:r>
          </a:p>
          <a:p>
            <a:pPr algn="just"/>
            <a:r>
              <a:rPr lang="it-IT" dirty="0" smtClean="0">
                <a:solidFill>
                  <a:schemeClr val="accent1"/>
                </a:solidFill>
              </a:rPr>
              <a:t>Si è costruita una </a:t>
            </a:r>
            <a:r>
              <a:rPr lang="it-IT" b="1" dirty="0" smtClean="0">
                <a:solidFill>
                  <a:schemeClr val="accent1"/>
                </a:solidFill>
              </a:rPr>
              <a:t>griglia di osservazione, </a:t>
            </a:r>
            <a:r>
              <a:rPr lang="it-IT" dirty="0" smtClean="0">
                <a:solidFill>
                  <a:schemeClr val="accent1"/>
                </a:solidFill>
              </a:rPr>
              <a:t>che ha compilato l’educatore di riferimento, per evidenziare le competenze nella comunicazione, le </a:t>
            </a:r>
            <a:r>
              <a:rPr lang="it-IT" dirty="0">
                <a:solidFill>
                  <a:schemeClr val="accent1"/>
                </a:solidFill>
              </a:rPr>
              <a:t>capacità di </a:t>
            </a:r>
            <a:r>
              <a:rPr lang="it-IT" dirty="0" err="1">
                <a:solidFill>
                  <a:schemeClr val="accent1"/>
                </a:solidFill>
              </a:rPr>
              <a:t>problem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solving</a:t>
            </a:r>
            <a:r>
              <a:rPr lang="it-IT" dirty="0" smtClean="0">
                <a:solidFill>
                  <a:schemeClr val="accent1"/>
                </a:solidFill>
              </a:rPr>
              <a:t>, le autonomie, le abilità nel quotidiano, </a:t>
            </a:r>
            <a:r>
              <a:rPr lang="it-IT" dirty="0">
                <a:solidFill>
                  <a:schemeClr val="accent1"/>
                </a:solidFill>
              </a:rPr>
              <a:t>le capacità di </a:t>
            </a:r>
            <a:r>
              <a:rPr lang="it-IT" dirty="0" smtClean="0">
                <a:solidFill>
                  <a:schemeClr val="accent1"/>
                </a:solidFill>
              </a:rPr>
              <a:t>relazione, l’igiene personale e per verificare se queste aree presentano cambiamenti prima e dopo l’esperienza residenziale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7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Questionari iniziali: risultati emersi</a:t>
            </a:r>
            <a:br>
              <a:rPr lang="it-IT" dirty="0" smtClean="0"/>
            </a:br>
            <a:endParaRPr lang="it-IT" sz="1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96559" y="4663441"/>
            <a:ext cx="2885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F75B7"/>
                </a:solidFill>
              </a:rPr>
              <a:t>DOMANDE PROPOSTE</a:t>
            </a:r>
          </a:p>
          <a:p>
            <a:endParaRPr lang="it-IT" sz="1200" b="1" dirty="0" smtClean="0">
              <a:solidFill>
                <a:srgbClr val="0F75B7"/>
              </a:solidFill>
            </a:endParaRPr>
          </a:p>
          <a:p>
            <a:r>
              <a:rPr lang="it-IT" sz="1200" dirty="0" smtClean="0"/>
              <a:t>Sei capace di comunicare in autonomia con una persona udente?</a:t>
            </a:r>
          </a:p>
          <a:p>
            <a:r>
              <a:rPr lang="it-IT" sz="1200" dirty="0" smtClean="0"/>
              <a:t>Come comunichi con altre persone sorde?</a:t>
            </a:r>
          </a:p>
          <a:p>
            <a:r>
              <a:rPr lang="it-IT" sz="1200" dirty="0" smtClean="0"/>
              <a:t>Sai leggere le labbra?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4805680" y="1691640"/>
          <a:ext cx="3576320" cy="270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680720" y="1808480"/>
          <a:ext cx="3373120" cy="27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944879" y="4663441"/>
            <a:ext cx="31089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F75B7"/>
                </a:solidFill>
              </a:rPr>
              <a:t>DOMANDE PROPOSTE</a:t>
            </a:r>
          </a:p>
          <a:p>
            <a:endParaRPr lang="it-IT" sz="1200" b="1" dirty="0" smtClean="0">
              <a:solidFill>
                <a:srgbClr val="0F75B7"/>
              </a:solidFill>
            </a:endParaRPr>
          </a:p>
          <a:p>
            <a:r>
              <a:rPr lang="it-IT" sz="1200" dirty="0" smtClean="0"/>
              <a:t>Usi i mezzi pubblici da solo?</a:t>
            </a:r>
          </a:p>
          <a:p>
            <a:r>
              <a:rPr lang="it-IT" sz="1200" dirty="0" smtClean="0"/>
              <a:t>Sei capace di girare per la </a:t>
            </a:r>
            <a:r>
              <a:rPr lang="it-IT" sz="1200" dirty="0" err="1" smtClean="0"/>
              <a:t>citta’</a:t>
            </a:r>
            <a:r>
              <a:rPr lang="it-IT" sz="1200" dirty="0" smtClean="0"/>
              <a:t> da solo?</a:t>
            </a:r>
          </a:p>
          <a:p>
            <a:r>
              <a:rPr lang="it-IT" sz="1200" dirty="0" smtClean="0"/>
              <a:t>Cosa sai fare in cucina?</a:t>
            </a:r>
          </a:p>
          <a:p>
            <a:r>
              <a:rPr lang="it-IT" sz="1200" dirty="0" smtClean="0"/>
              <a:t>Cosa sai fare in casa?</a:t>
            </a:r>
          </a:p>
          <a:p>
            <a:r>
              <a:rPr lang="it-IT" sz="1200" dirty="0" smtClean="0"/>
              <a:t>Che competenze hai fuori casa?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45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Questionari iniziali: risultati emersi</a:t>
            </a:r>
            <a:br>
              <a:rPr lang="it-IT" dirty="0" smtClean="0"/>
            </a:br>
            <a:endParaRPr lang="it-IT" sz="1800" dirty="0"/>
          </a:p>
        </p:txBody>
      </p:sp>
      <p:graphicFrame>
        <p:nvGraphicFramePr>
          <p:cNvPr id="29" name="Grafico 28"/>
          <p:cNvGraphicFramePr/>
          <p:nvPr/>
        </p:nvGraphicFramePr>
        <p:xfrm>
          <a:off x="457199" y="1798320"/>
          <a:ext cx="3576320" cy="270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CasellaDiTesto 31"/>
          <p:cNvSpPr txBox="1"/>
          <p:nvPr/>
        </p:nvSpPr>
        <p:spPr>
          <a:xfrm>
            <a:off x="701040" y="4521201"/>
            <a:ext cx="38506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F75B7"/>
                </a:solidFill>
              </a:rPr>
              <a:t>DOMANDE PROPOSTE</a:t>
            </a:r>
          </a:p>
          <a:p>
            <a:endParaRPr lang="it-IT" sz="1200" b="1" dirty="0" smtClean="0">
              <a:solidFill>
                <a:srgbClr val="0F75B7"/>
              </a:solidFill>
            </a:endParaRPr>
          </a:p>
          <a:p>
            <a:r>
              <a:rPr lang="it-IT" sz="1200" dirty="0" smtClean="0"/>
              <a:t>Sei mai andato in vacanza senza i tuoi genitori?</a:t>
            </a:r>
          </a:p>
          <a:p>
            <a:r>
              <a:rPr lang="it-IT" sz="1200" dirty="0" smtClean="0"/>
              <a:t>Se si, da chi era organizzata la vacanza?</a:t>
            </a:r>
          </a:p>
          <a:p>
            <a:r>
              <a:rPr lang="it-IT" sz="1200" dirty="0" smtClean="0"/>
              <a:t>Dove si svolgeva la vacanza?</a:t>
            </a:r>
          </a:p>
          <a:p>
            <a:r>
              <a:rPr lang="it-IT" sz="1200" dirty="0" smtClean="0"/>
              <a:t>Hai mai fatto un’esperienza di trekking?</a:t>
            </a:r>
          </a:p>
          <a:p>
            <a:r>
              <a:rPr lang="it-IT" sz="1200" dirty="0" smtClean="0"/>
              <a:t>Sapresti scegliere l’attrezzatura adatta per fare trekking?</a:t>
            </a:r>
          </a:p>
          <a:p>
            <a:r>
              <a:rPr lang="it-IT" sz="1200" dirty="0" smtClean="0"/>
              <a:t>Sai qual è una dieta sana per un ragazzo che fa sport?</a:t>
            </a:r>
          </a:p>
          <a:p>
            <a:endParaRPr lang="it-IT" dirty="0"/>
          </a:p>
        </p:txBody>
      </p:sp>
      <p:graphicFrame>
        <p:nvGraphicFramePr>
          <p:cNvPr id="33" name="Grafico 32"/>
          <p:cNvGraphicFramePr/>
          <p:nvPr/>
        </p:nvGraphicFramePr>
        <p:xfrm>
          <a:off x="4551678" y="1788160"/>
          <a:ext cx="3352801" cy="27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CasellaDiTesto 33"/>
          <p:cNvSpPr txBox="1"/>
          <p:nvPr/>
        </p:nvSpPr>
        <p:spPr>
          <a:xfrm>
            <a:off x="4917440" y="4572001"/>
            <a:ext cx="3637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F75B7"/>
                </a:solidFill>
              </a:rPr>
              <a:t>DOMANDE PROPOSTE</a:t>
            </a:r>
          </a:p>
          <a:p>
            <a:endParaRPr lang="it-IT" sz="1200" b="1" dirty="0" smtClean="0">
              <a:solidFill>
                <a:srgbClr val="0F75B7"/>
              </a:solidFill>
            </a:endParaRPr>
          </a:p>
          <a:p>
            <a:r>
              <a:rPr lang="it-IT" sz="1200" dirty="0" smtClean="0"/>
              <a:t>Ti piacciono gli animali?</a:t>
            </a:r>
          </a:p>
          <a:p>
            <a:r>
              <a:rPr lang="it-IT" sz="1200" dirty="0" smtClean="0"/>
              <a:t>Hai qualche animale domestico?</a:t>
            </a:r>
          </a:p>
          <a:p>
            <a:r>
              <a:rPr lang="it-IT" sz="1200" dirty="0" smtClean="0"/>
              <a:t>Te ne occupi tu?</a:t>
            </a:r>
          </a:p>
          <a:p>
            <a:r>
              <a:rPr lang="it-IT" sz="1200" dirty="0" smtClean="0"/>
              <a:t>Se si, come te ne occupi?</a:t>
            </a:r>
          </a:p>
          <a:p>
            <a:r>
              <a:rPr lang="it-IT" sz="1200" dirty="0" smtClean="0"/>
              <a:t>Se no, pensi di saperti prendere cura di un animale?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45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Test iniziale: conoscenze specifiche</a:t>
            </a:r>
            <a:endParaRPr lang="it-IT" sz="1400" dirty="0"/>
          </a:p>
        </p:txBody>
      </p:sp>
      <p:graphicFrame>
        <p:nvGraphicFramePr>
          <p:cNvPr id="33" name="Grafico 32"/>
          <p:cNvGraphicFramePr/>
          <p:nvPr/>
        </p:nvGraphicFramePr>
        <p:xfrm>
          <a:off x="985520" y="1605280"/>
          <a:ext cx="5689599" cy="27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CasellaDiTesto 33"/>
          <p:cNvSpPr txBox="1"/>
          <p:nvPr/>
        </p:nvSpPr>
        <p:spPr>
          <a:xfrm>
            <a:off x="1412240" y="4500880"/>
            <a:ext cx="6309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F75B7"/>
                </a:solidFill>
              </a:rPr>
              <a:t>DOMANDE PROPOSTE</a:t>
            </a:r>
          </a:p>
          <a:p>
            <a:endParaRPr lang="it-IT" sz="1400" b="1" dirty="0" smtClean="0">
              <a:solidFill>
                <a:srgbClr val="0F75B7"/>
              </a:solidFill>
            </a:endParaRPr>
          </a:p>
          <a:p>
            <a:r>
              <a:rPr lang="it-IT" sz="1400" dirty="0" smtClean="0"/>
              <a:t>Indica cinque oggetti che ritieni utile mettere nello zaino per fare trekking</a:t>
            </a:r>
          </a:p>
          <a:p>
            <a:endParaRPr lang="it-IT" sz="1400" dirty="0" smtClean="0"/>
          </a:p>
          <a:p>
            <a:r>
              <a:rPr lang="it-IT" sz="1400" dirty="0" smtClean="0"/>
              <a:t>Indica cinque alimenti adatti nella dieta dello sportivo</a:t>
            </a:r>
          </a:p>
          <a:p>
            <a:r>
              <a:rPr lang="it-IT" sz="1400" dirty="0" smtClean="0"/>
              <a:t> </a:t>
            </a:r>
            <a:endParaRPr lang="it-IT" sz="1400" dirty="0"/>
          </a:p>
        </p:txBody>
      </p:sp>
    </p:spTree>
    <p:extLst>
      <p:ext uri="{BB962C8B-B14F-4D97-AF65-F5344CB8AC3E}">
        <p14:creationId xmlns="" xmlns:p14="http://schemas.microsoft.com/office/powerpoint/2010/main" val="2245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Test finale: conoscenze acquisite</a:t>
            </a:r>
            <a:endParaRPr lang="it-IT" sz="1400" dirty="0"/>
          </a:p>
        </p:txBody>
      </p:sp>
      <p:graphicFrame>
        <p:nvGraphicFramePr>
          <p:cNvPr id="33" name="Grafico 32"/>
          <p:cNvGraphicFramePr/>
          <p:nvPr/>
        </p:nvGraphicFramePr>
        <p:xfrm>
          <a:off x="985520" y="1605280"/>
          <a:ext cx="5689599" cy="27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CasellaDiTesto 33"/>
          <p:cNvSpPr txBox="1"/>
          <p:nvPr/>
        </p:nvSpPr>
        <p:spPr>
          <a:xfrm>
            <a:off x="1412240" y="4500880"/>
            <a:ext cx="6309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F75B7"/>
                </a:solidFill>
              </a:rPr>
              <a:t>DOMANDE PROPOSTE</a:t>
            </a:r>
          </a:p>
          <a:p>
            <a:endParaRPr lang="it-IT" sz="1400" b="1" dirty="0" smtClean="0">
              <a:solidFill>
                <a:srgbClr val="0F75B7"/>
              </a:solidFill>
            </a:endParaRPr>
          </a:p>
          <a:p>
            <a:r>
              <a:rPr lang="it-IT" sz="1400" dirty="0" smtClean="0"/>
              <a:t>Indica cinque oggetti che ritieni utile mettere nello zaino per fare trekking</a:t>
            </a:r>
          </a:p>
          <a:p>
            <a:endParaRPr lang="it-IT" sz="1400" dirty="0" smtClean="0"/>
          </a:p>
          <a:p>
            <a:r>
              <a:rPr lang="it-IT" sz="1400" dirty="0" smtClean="0"/>
              <a:t>Indica cinque alimenti adatti nella dieta dello sportivo</a:t>
            </a:r>
          </a:p>
          <a:p>
            <a:r>
              <a:rPr lang="it-IT" sz="1400" dirty="0" smtClean="0"/>
              <a:t> </a:t>
            </a:r>
            <a:endParaRPr lang="it-IT" sz="1400" dirty="0"/>
          </a:p>
        </p:txBody>
      </p:sp>
    </p:spTree>
    <p:extLst>
      <p:ext uri="{BB962C8B-B14F-4D97-AF65-F5344CB8AC3E}">
        <p14:creationId xmlns="" xmlns:p14="http://schemas.microsoft.com/office/powerpoint/2010/main" val="2245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Questionari finali: competenze acquisite (</a:t>
            </a:r>
            <a:r>
              <a:rPr lang="it-IT" sz="3200" dirty="0" err="1" smtClean="0"/>
              <a:t>autopercezione</a:t>
            </a:r>
            <a:r>
              <a:rPr lang="it-IT" sz="3200" dirty="0" smtClean="0"/>
              <a:t>)</a:t>
            </a:r>
            <a:endParaRPr lang="it-IT" sz="1200" dirty="0"/>
          </a:p>
        </p:txBody>
      </p:sp>
      <p:graphicFrame>
        <p:nvGraphicFramePr>
          <p:cNvPr id="29" name="Grafico 28"/>
          <p:cNvGraphicFramePr/>
          <p:nvPr/>
        </p:nvGraphicFramePr>
        <p:xfrm>
          <a:off x="457199" y="1727200"/>
          <a:ext cx="7945121" cy="235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CasellaDiTesto 31"/>
          <p:cNvSpPr txBox="1"/>
          <p:nvPr/>
        </p:nvSpPr>
        <p:spPr>
          <a:xfrm>
            <a:off x="375920" y="4389119"/>
            <a:ext cx="8514080" cy="234696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it-IT" sz="1200" b="1" dirty="0" smtClean="0">
                <a:solidFill>
                  <a:srgbClr val="0F75B7"/>
                </a:solidFill>
              </a:rPr>
              <a:t>DOMANDE PROPOSTE</a:t>
            </a:r>
          </a:p>
          <a:p>
            <a:endParaRPr lang="it-IT" sz="1200" b="1" dirty="0" smtClean="0">
              <a:solidFill>
                <a:srgbClr val="0F75B7"/>
              </a:solidFill>
            </a:endParaRPr>
          </a:p>
          <a:p>
            <a:r>
              <a:rPr lang="it-IT" sz="1200" b="1" dirty="0" smtClean="0"/>
              <a:t>Cosa hai imparato a fare in cucina grazie alla vacanza a </a:t>
            </a:r>
            <a:r>
              <a:rPr lang="it-IT" sz="1200" b="1" dirty="0" err="1" smtClean="0"/>
              <a:t>Esino</a:t>
            </a:r>
            <a:r>
              <a:rPr lang="it-IT" sz="1200" b="1" dirty="0" smtClean="0"/>
              <a:t>, che prima non facevi?</a:t>
            </a:r>
          </a:p>
          <a:p>
            <a:endParaRPr lang="it-IT" sz="1200" b="1" dirty="0" smtClean="0"/>
          </a:p>
          <a:p>
            <a:r>
              <a:rPr lang="it-IT" sz="1200" dirty="0" smtClean="0"/>
              <a:t>-  So preparare un pranzo completo anche per alcune persone</a:t>
            </a:r>
          </a:p>
          <a:p>
            <a:r>
              <a:rPr lang="it-IT" sz="1200" dirty="0" smtClean="0"/>
              <a:t>-  So preparare un dolce a partire da ingredienti “di base”</a:t>
            </a:r>
          </a:p>
          <a:p>
            <a:r>
              <a:rPr lang="it-IT" sz="1200" dirty="0" smtClean="0"/>
              <a:t>- So distinguere gli elementi che sono presenti nei cibi</a:t>
            </a:r>
          </a:p>
          <a:p>
            <a:r>
              <a:rPr lang="it-IT" sz="1200" dirty="0" smtClean="0"/>
              <a:t>-  So rimettere a posto la cucina dopo aver cucinato</a:t>
            </a:r>
          </a:p>
          <a:p>
            <a:r>
              <a:rPr lang="it-IT" sz="1200" dirty="0" smtClean="0"/>
              <a:t>-  So aiutare chi sta cucinando</a:t>
            </a:r>
          </a:p>
          <a:p>
            <a:r>
              <a:rPr lang="it-IT" sz="1200" dirty="0" smtClean="0"/>
              <a:t>- Apparecchio e sparecchio la tavola</a:t>
            </a:r>
          </a:p>
          <a:p>
            <a:r>
              <a:rPr lang="it-IT" sz="1200" dirty="0" smtClean="0"/>
              <a:t>- So lavare i piatti</a:t>
            </a:r>
          </a:p>
          <a:p>
            <a:pPr>
              <a:buFontTx/>
              <a:buChar char="-"/>
            </a:pPr>
            <a:endParaRPr lang="it-IT" sz="1200" dirty="0" smtClean="0"/>
          </a:p>
          <a:p>
            <a:pPr>
              <a:buFontTx/>
              <a:buChar char="-"/>
            </a:pPr>
            <a:endParaRPr lang="it-IT" sz="1200" dirty="0" smtClean="0"/>
          </a:p>
          <a:p>
            <a:r>
              <a:rPr lang="it-IT" sz="1200" b="1" dirty="0" smtClean="0"/>
              <a:t>Cosa sai fare in casa che prima non facevi?</a:t>
            </a:r>
          </a:p>
          <a:p>
            <a:endParaRPr lang="it-IT" sz="1200" b="1" dirty="0" smtClean="0"/>
          </a:p>
          <a:p>
            <a:r>
              <a:rPr lang="it-IT" sz="1200" dirty="0" smtClean="0"/>
              <a:t>- So fare il letto</a:t>
            </a:r>
          </a:p>
          <a:p>
            <a:r>
              <a:rPr lang="it-IT" sz="1200" dirty="0" smtClean="0"/>
              <a:t>- Metto in ordine i miei vestiti e oggetti personali</a:t>
            </a:r>
          </a:p>
          <a:p>
            <a:r>
              <a:rPr lang="it-IT" sz="1200" dirty="0" smtClean="0"/>
              <a:t>- So pulire la stanza</a:t>
            </a:r>
          </a:p>
          <a:p>
            <a:r>
              <a:rPr lang="it-IT" sz="1200" dirty="0" smtClean="0"/>
              <a:t>- Butto la spazzatura</a:t>
            </a:r>
          </a:p>
          <a:p>
            <a:r>
              <a:rPr lang="it-IT" sz="1200" dirty="0" smtClean="0"/>
              <a:t>- So pulire il bagno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452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ikos">
  <a:themeElements>
    <a:clrScheme name="Impostazioni personalizzate 6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FarsiProssimo.thmx</Template>
  <TotalTime>2606</TotalTime>
  <Words>671</Words>
  <Application>Microsoft Office PowerPoint</Application>
  <PresentationFormat>Presentazione su schermo 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Oikos</vt:lpstr>
      <vt:lpstr>Struttura personalizzata</vt:lpstr>
      <vt:lpstr> PROGETTO «PASSO DOPO PASSO»</vt:lpstr>
      <vt:lpstr>Avventura a Esino Lario</vt:lpstr>
      <vt:lpstr>I partecipanti Sei ragazzi sordi profondi dalla nascita</vt:lpstr>
      <vt:lpstr>Questionari</vt:lpstr>
      <vt:lpstr>Questionari iniziali: risultati emersi </vt:lpstr>
      <vt:lpstr>Questionari iniziali: risultati emersi </vt:lpstr>
      <vt:lpstr>Test iniziale: conoscenze specifiche</vt:lpstr>
      <vt:lpstr>Test finale: conoscenze acquisite</vt:lpstr>
      <vt:lpstr>Questionari finali: competenze acquisite (autopercezione)</vt:lpstr>
      <vt:lpstr>Questionari finali: gradimento   SCALA DA 0 A 4 (POCO, ABBASTANZA, MOLTO, MOLTISSIMO) </vt:lpstr>
      <vt:lpstr>Questionari finali: gradimento (media)  SCALA DA 0 A 4 (POCO, ABBASTANZA, MOLTO, MOLTISSIMO) </vt:lpstr>
      <vt:lpstr>Confronto autostima:  prima e dopo la vacanza (scala da 0 a 10)</vt:lpstr>
      <vt:lpstr>Risultati emersi: schede di osservazione 1= per nulla-mai     2= poco – qualche volta     3= abbastanza – abbastanza spesso    4= molto – spesso  5= moltissimo – sempre </vt:lpstr>
      <vt:lpstr>Schede di osservazione: risultati emersi </vt:lpstr>
      <vt:lpstr>Diapositiva 15</vt:lpstr>
      <vt:lpstr>Schede di osservazione: risultati emersi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Viviana de Luca</dc:creator>
  <cp:lastModifiedBy>mario</cp:lastModifiedBy>
  <cp:revision>193</cp:revision>
  <dcterms:created xsi:type="dcterms:W3CDTF">2013-08-21T08:04:49Z</dcterms:created>
  <dcterms:modified xsi:type="dcterms:W3CDTF">2019-01-15T14:03:06Z</dcterms:modified>
</cp:coreProperties>
</file>